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ea3189827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ea3189827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ea31898277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ea31898277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ea3189827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ea3189827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ea31898277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ea31898277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ea31898277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ea31898277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ea31898277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ea31898277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ea31898277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ea31898277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tudentaid.ed.gov/sa/fafsa/filling-out/fsaid" TargetMode="External"/><Relationship Id="rId4" Type="http://schemas.openxmlformats.org/officeDocument/2006/relationships/hyperlink" Target="https://studentaid.ed.gov/sa/fafsa/filling-out/dependency" TargetMode="External"/><Relationship Id="rId5" Type="http://schemas.openxmlformats.org/officeDocument/2006/relationships/hyperlink" Target="https://studentaid.ed.gov/sa/fafsa/filling-out/fsaid"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tudentaid.ed.gov/sa/help/more-ten-college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studentaid.ed.gov/sa/fafsa/filling-out/dependency#dependent-or-independen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studentaid.ed.gov/sa/fafsa/filling-out/fsaid#forgot" TargetMode="External"/><Relationship Id="rId4" Type="http://schemas.openxmlformats.org/officeDocument/2006/relationships/hyperlink" Target="https://studentaid.ed.gov/sa/help/error-fsa-id"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385200"/>
            <a:ext cx="8520600" cy="712500"/>
          </a:xfrm>
          <a:prstGeom prst="rect">
            <a:avLst/>
          </a:prstGeom>
        </p:spPr>
        <p:txBody>
          <a:bodyPr anchorCtr="0" anchor="b" bIns="91425" lIns="91425" spcFirstLastPara="1" rIns="91425" wrap="square" tIns="91425">
            <a:normAutofit fontScale="90000"/>
          </a:bodyPr>
          <a:lstStyle/>
          <a:p>
            <a:pPr indent="-422910" lvl="0" marL="457200" rtl="0" algn="ctr">
              <a:spcBef>
                <a:spcPts val="0"/>
              </a:spcBef>
              <a:spcAft>
                <a:spcPts val="0"/>
              </a:spcAft>
              <a:buSzPct val="100000"/>
              <a:buAutoNum type="arabicPeriod"/>
            </a:pPr>
            <a:r>
              <a:rPr lang="en" sz="3400"/>
              <a:t>Create a StudentAid.gov account (FSA ID)</a:t>
            </a:r>
            <a:endParaRPr sz="3400"/>
          </a:p>
        </p:txBody>
      </p:sp>
      <p:sp>
        <p:nvSpPr>
          <p:cNvPr id="55" name="Google Shape;55;p13"/>
          <p:cNvSpPr txBox="1"/>
          <p:nvPr>
            <p:ph idx="1" type="subTitle"/>
          </p:nvPr>
        </p:nvSpPr>
        <p:spPr>
          <a:xfrm>
            <a:off x="311700" y="1336850"/>
            <a:ext cx="8520600" cy="3489300"/>
          </a:xfrm>
          <a:prstGeom prst="rect">
            <a:avLst/>
          </a:prstGeom>
        </p:spPr>
        <p:txBody>
          <a:bodyPr anchorCtr="0" anchor="t" bIns="91425" lIns="91425" spcFirstLastPara="1" rIns="91425" wrap="square" tIns="91425">
            <a:noAutofit/>
          </a:bodyPr>
          <a:lstStyle/>
          <a:p>
            <a:pPr indent="-330200" lvl="0" marL="457200" rtl="0" algn="l">
              <a:lnSpc>
                <a:spcPct val="95000"/>
              </a:lnSpc>
              <a:spcBef>
                <a:spcPts val="0"/>
              </a:spcBef>
              <a:spcAft>
                <a:spcPts val="0"/>
              </a:spcAft>
              <a:buClr>
                <a:srgbClr val="040E13"/>
              </a:buClr>
              <a:buSzPts val="1600"/>
              <a:buFont typeface="Times New Roman"/>
              <a:buChar char="●"/>
            </a:pPr>
            <a:r>
              <a:rPr b="1" lang="en" sz="1600">
                <a:solidFill>
                  <a:srgbClr val="040E13"/>
                </a:solidFill>
                <a:highlight>
                  <a:srgbClr val="FFFFFF"/>
                </a:highlight>
                <a:latin typeface="Times New Roman"/>
                <a:ea typeface="Times New Roman"/>
                <a:cs typeface="Times New Roman"/>
                <a:sym typeface="Times New Roman"/>
              </a:rPr>
              <a:t>Student:</a:t>
            </a:r>
            <a:r>
              <a:rPr lang="en" sz="1600">
                <a:solidFill>
                  <a:srgbClr val="040E13"/>
                </a:solidFill>
                <a:highlight>
                  <a:srgbClr val="FFFFFF"/>
                </a:highlight>
                <a:latin typeface="Times New Roman"/>
                <a:ea typeface="Times New Roman"/>
                <a:cs typeface="Times New Roman"/>
                <a:sym typeface="Times New Roman"/>
              </a:rPr>
              <a:t> An FSA ID is a username and password you need to sign the FAFSA form online. If you don’t have an FSA ID, </a:t>
            </a:r>
            <a:r>
              <a:rPr lang="en" sz="1600">
                <a:solidFill>
                  <a:srgbClr val="237AA7"/>
                </a:solidFill>
                <a:highlight>
                  <a:srgbClr val="FFFFFF"/>
                </a:highlight>
                <a:uFill>
                  <a:noFill/>
                </a:uFill>
                <a:latin typeface="Times New Roman"/>
                <a:ea typeface="Times New Roman"/>
                <a:cs typeface="Times New Roman"/>
                <a:sym typeface="Times New Roman"/>
                <a:hlinkClick r:id="rId3">
                  <a:extLst>
                    <a:ext uri="{A12FA001-AC4F-418D-AE19-62706E023703}">
                      <ahyp:hlinkClr val="tx"/>
                    </a:ext>
                  </a:extLst>
                </a:hlinkClick>
              </a:rPr>
              <a:t>get an FSA ID here</a:t>
            </a:r>
            <a:r>
              <a:rPr lang="en" sz="1600">
                <a:solidFill>
                  <a:srgbClr val="040E13"/>
                </a:solidFill>
                <a:highlight>
                  <a:srgbClr val="FFFFFF"/>
                </a:highlight>
                <a:latin typeface="Times New Roman"/>
                <a:ea typeface="Times New Roman"/>
                <a:cs typeface="Times New Roman"/>
                <a:sym typeface="Times New Roman"/>
              </a:rPr>
              <a:t> ASAP. It takes about 10 minutes to create an FSA ID. If this will be your first time filling out the FAFSA form, you’ll be able to use your FSA ID right away to sign and submit your FAFSA form online. If this is not your first time filling out the FAFSA form, you may need to wait one to three days for us to verify your info before you can use your FSA ID to renew your FAFSA form and sign it online.</a:t>
            </a:r>
            <a:endParaRPr sz="1600">
              <a:solidFill>
                <a:srgbClr val="040E13"/>
              </a:solidFill>
              <a:highlight>
                <a:srgbClr val="FFFFFF"/>
              </a:highlight>
              <a:latin typeface="Times New Roman"/>
              <a:ea typeface="Times New Roman"/>
              <a:cs typeface="Times New Roman"/>
              <a:sym typeface="Times New Roman"/>
            </a:endParaRPr>
          </a:p>
          <a:p>
            <a:pPr indent="-330200" lvl="0" marL="457200" rtl="0" algn="l">
              <a:lnSpc>
                <a:spcPct val="95000"/>
              </a:lnSpc>
              <a:spcBef>
                <a:spcPts val="0"/>
              </a:spcBef>
              <a:spcAft>
                <a:spcPts val="0"/>
              </a:spcAft>
              <a:buClr>
                <a:srgbClr val="040E13"/>
              </a:buClr>
              <a:buSzPts val="1600"/>
              <a:buFont typeface="Times New Roman"/>
              <a:buChar char="●"/>
            </a:pPr>
            <a:r>
              <a:rPr b="1" lang="en" sz="1600">
                <a:solidFill>
                  <a:srgbClr val="040E13"/>
                </a:solidFill>
                <a:highlight>
                  <a:srgbClr val="FFFFFF"/>
                </a:highlight>
                <a:latin typeface="Times New Roman"/>
                <a:ea typeface="Times New Roman"/>
                <a:cs typeface="Times New Roman"/>
                <a:sym typeface="Times New Roman"/>
              </a:rPr>
              <a:t>Parent:</a:t>
            </a:r>
            <a:r>
              <a:rPr lang="en" sz="1600">
                <a:solidFill>
                  <a:srgbClr val="040E13"/>
                </a:solidFill>
                <a:highlight>
                  <a:srgbClr val="FFFFFF"/>
                </a:highlight>
                <a:latin typeface="Times New Roman"/>
                <a:ea typeface="Times New Roman"/>
                <a:cs typeface="Times New Roman"/>
                <a:sym typeface="Times New Roman"/>
              </a:rPr>
              <a:t> If your child is </a:t>
            </a:r>
            <a:r>
              <a:rPr lang="en" sz="1600">
                <a:solidFill>
                  <a:srgbClr val="237AA7"/>
                </a:solidFill>
                <a:highlight>
                  <a:srgbClr val="FFFFFF"/>
                </a:highlight>
                <a:uFill>
                  <a:noFill/>
                </a:uFill>
                <a:latin typeface="Times New Roman"/>
                <a:ea typeface="Times New Roman"/>
                <a:cs typeface="Times New Roman"/>
                <a:sym typeface="Times New Roman"/>
                <a:hlinkClick r:id="rId4">
                  <a:extLst>
                    <a:ext uri="{A12FA001-AC4F-418D-AE19-62706E023703}">
                      <ahyp:hlinkClr val="tx"/>
                    </a:ext>
                  </a:extLst>
                </a:hlinkClick>
              </a:rPr>
              <a:t>required to report parent information on the FAFSA form</a:t>
            </a:r>
            <a:r>
              <a:rPr lang="en" sz="1600">
                <a:solidFill>
                  <a:srgbClr val="040E13"/>
                </a:solidFill>
                <a:highlight>
                  <a:srgbClr val="FFFFFF"/>
                </a:highlight>
                <a:latin typeface="Times New Roman"/>
                <a:ea typeface="Times New Roman"/>
                <a:cs typeface="Times New Roman"/>
                <a:sym typeface="Times New Roman"/>
              </a:rPr>
              <a:t>, you need to create your own FSA ID in order to sign your child’s FAFSA form online. </a:t>
            </a:r>
            <a:r>
              <a:rPr lang="en" sz="1600">
                <a:solidFill>
                  <a:srgbClr val="237AA7"/>
                </a:solidFill>
                <a:highlight>
                  <a:srgbClr val="FFFFFF"/>
                </a:highlight>
                <a:uFill>
                  <a:noFill/>
                </a:uFill>
                <a:latin typeface="Times New Roman"/>
                <a:ea typeface="Times New Roman"/>
                <a:cs typeface="Times New Roman"/>
                <a:sym typeface="Times New Roman"/>
                <a:hlinkClick r:id="rId5">
                  <a:extLst>
                    <a:ext uri="{A12FA001-AC4F-418D-AE19-62706E023703}">
                      <ahyp:hlinkClr val="tx"/>
                    </a:ext>
                  </a:extLst>
                </a:hlinkClick>
              </a:rPr>
              <a:t>Create an FSA ID here</a:t>
            </a:r>
            <a:r>
              <a:rPr lang="en" sz="1600">
                <a:solidFill>
                  <a:srgbClr val="040E13"/>
                </a:solidFill>
                <a:highlight>
                  <a:srgbClr val="FFFFFF"/>
                </a:highlight>
                <a:latin typeface="Times New Roman"/>
                <a:ea typeface="Times New Roman"/>
                <a:cs typeface="Times New Roman"/>
                <a:sym typeface="Times New Roman"/>
              </a:rPr>
              <a:t>. Parents are able to use their FSA IDs right away.</a:t>
            </a:r>
            <a:endParaRPr sz="1600">
              <a:solidFill>
                <a:srgbClr val="040E13"/>
              </a:solidFill>
              <a:highlight>
                <a:srgbClr val="FFFFFF"/>
              </a:highlight>
              <a:latin typeface="Times New Roman"/>
              <a:ea typeface="Times New Roman"/>
              <a:cs typeface="Times New Roman"/>
              <a:sym typeface="Times New Roman"/>
            </a:endParaRPr>
          </a:p>
          <a:p>
            <a:pPr indent="0" lvl="0" marL="0" rtl="0" algn="l">
              <a:lnSpc>
                <a:spcPct val="80000"/>
              </a:lnSpc>
              <a:spcBef>
                <a:spcPts val="6800"/>
              </a:spcBef>
              <a:spcAft>
                <a:spcPts val="0"/>
              </a:spcAft>
              <a:buNone/>
            </a:pPr>
            <a:r>
              <a:t/>
            </a:r>
            <a:endParaRPr sz="3600">
              <a:solidFill>
                <a:schemeClr val="dk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2. Start the FASFA form at fasfa.gov.StudentAid.gov</a:t>
            </a:r>
            <a:endParaRPr/>
          </a:p>
        </p:txBody>
      </p:sp>
      <p:sp>
        <p:nvSpPr>
          <p:cNvPr id="61" name="Google Shape;61;p14"/>
          <p:cNvSpPr txBox="1"/>
          <p:nvPr>
            <p:ph idx="1" type="body"/>
          </p:nvPr>
        </p:nvSpPr>
        <p:spPr>
          <a:xfrm>
            <a:off x="311700" y="1152475"/>
            <a:ext cx="8520600" cy="3990900"/>
          </a:xfrm>
          <a:prstGeom prst="rect">
            <a:avLst/>
          </a:prstGeom>
        </p:spPr>
        <p:txBody>
          <a:bodyPr anchorCtr="0" anchor="t" bIns="91425" lIns="91425" spcFirstLastPara="1" rIns="91425" wrap="square" tIns="91425">
            <a:normAutofit fontScale="25000" lnSpcReduction="20000"/>
          </a:bodyPr>
          <a:lstStyle/>
          <a:p>
            <a:pPr indent="-304800" lvl="0" marL="457200" rtl="0" algn="l">
              <a:spcBef>
                <a:spcPts val="0"/>
              </a:spcBef>
              <a:spcAft>
                <a:spcPts val="0"/>
              </a:spcAft>
              <a:buClr>
                <a:srgbClr val="040E13"/>
              </a:buClr>
              <a:buSzPct val="100000"/>
              <a:buFont typeface="Times New Roman"/>
              <a:buChar char="●"/>
            </a:pPr>
            <a:r>
              <a:rPr b="1" lang="en" sz="4800">
                <a:solidFill>
                  <a:srgbClr val="040E13"/>
                </a:solidFill>
                <a:highlight>
                  <a:srgbClr val="FFFFFF"/>
                </a:highlight>
                <a:latin typeface="Times New Roman"/>
                <a:ea typeface="Times New Roman"/>
                <a:cs typeface="Times New Roman"/>
                <a:sym typeface="Times New Roman"/>
              </a:rPr>
              <a:t>If you are the student: </a:t>
            </a:r>
            <a:r>
              <a:rPr lang="en" sz="4800">
                <a:solidFill>
                  <a:srgbClr val="040E13"/>
                </a:solidFill>
                <a:highlight>
                  <a:srgbClr val="FFFFFF"/>
                </a:highlight>
                <a:latin typeface="Times New Roman"/>
                <a:ea typeface="Times New Roman"/>
                <a:cs typeface="Times New Roman"/>
                <a:sym typeface="Times New Roman"/>
              </a:rPr>
              <a:t>Click “I am the student.” Enter your FSA ID username and password, and click “Next.”</a:t>
            </a:r>
            <a:endParaRPr sz="4800">
              <a:solidFill>
                <a:srgbClr val="040E13"/>
              </a:solidFill>
              <a:highlight>
                <a:srgbClr val="FFFFFF"/>
              </a:highlight>
              <a:latin typeface="Times New Roman"/>
              <a:ea typeface="Times New Roman"/>
              <a:cs typeface="Times New Roman"/>
              <a:sym typeface="Times New Roman"/>
            </a:endParaRPr>
          </a:p>
          <a:p>
            <a:pPr indent="-311150" lvl="0" marL="457200" rtl="0" algn="l">
              <a:spcBef>
                <a:spcPts val="0"/>
              </a:spcBef>
              <a:spcAft>
                <a:spcPts val="0"/>
              </a:spcAft>
              <a:buClr>
                <a:srgbClr val="040E13"/>
              </a:buClr>
              <a:buSzPct val="100000"/>
              <a:buFont typeface="Times New Roman"/>
              <a:buChar char="●"/>
            </a:pPr>
            <a:r>
              <a:rPr b="1" lang="en" sz="5200">
                <a:solidFill>
                  <a:srgbClr val="040E13"/>
                </a:solidFill>
                <a:highlight>
                  <a:srgbClr val="FFFFFF"/>
                </a:highlight>
                <a:latin typeface="Times New Roman"/>
                <a:ea typeface="Times New Roman"/>
                <a:cs typeface="Times New Roman"/>
                <a:sym typeface="Times New Roman"/>
              </a:rPr>
              <a:t>If you are the parent: </a:t>
            </a:r>
            <a:r>
              <a:rPr lang="en" sz="5200">
                <a:solidFill>
                  <a:srgbClr val="040E13"/>
                </a:solidFill>
                <a:highlight>
                  <a:srgbClr val="FFFFFF"/>
                </a:highlight>
                <a:latin typeface="Times New Roman"/>
                <a:ea typeface="Times New Roman"/>
                <a:cs typeface="Times New Roman"/>
                <a:sym typeface="Times New Roman"/>
              </a:rPr>
              <a:t>Click “I am a parent, preparer, or student from a Freely Associated State.” Provide the student’s name, Social Security number, and date of birth, and click “Next.”</a:t>
            </a:r>
            <a:endParaRPr sz="5200">
              <a:solidFill>
                <a:srgbClr val="040E13"/>
              </a:solidFill>
              <a:highlight>
                <a:srgbClr val="FFFFFF"/>
              </a:highlight>
              <a:latin typeface="Times New Roman"/>
              <a:ea typeface="Times New Roman"/>
              <a:cs typeface="Times New Roman"/>
              <a:sym typeface="Times New Roman"/>
            </a:endParaRPr>
          </a:p>
          <a:p>
            <a:pPr indent="0" lvl="0" marL="0" rtl="0" algn="l">
              <a:lnSpc>
                <a:spcPct val="150000"/>
              </a:lnSpc>
              <a:spcBef>
                <a:spcPts val="6800"/>
              </a:spcBef>
              <a:spcAft>
                <a:spcPts val="0"/>
              </a:spcAft>
              <a:buNone/>
            </a:pPr>
            <a:r>
              <a:rPr lang="en" sz="5200">
                <a:solidFill>
                  <a:srgbClr val="040E13"/>
                </a:solidFill>
                <a:highlight>
                  <a:srgbClr val="FFFFFF"/>
                </a:highlight>
                <a:latin typeface="Times New Roman"/>
                <a:ea typeface="Times New Roman"/>
                <a:cs typeface="Times New Roman"/>
                <a:sym typeface="Times New Roman"/>
              </a:rPr>
              <a:t>Choose which FAFSA form you’d like to complete:</a:t>
            </a:r>
            <a:endParaRPr sz="5200">
              <a:solidFill>
                <a:srgbClr val="040E13"/>
              </a:solidFill>
              <a:highlight>
                <a:srgbClr val="FFFFFF"/>
              </a:highlight>
              <a:latin typeface="Times New Roman"/>
              <a:ea typeface="Times New Roman"/>
              <a:cs typeface="Times New Roman"/>
              <a:sym typeface="Times New Roman"/>
            </a:endParaRPr>
          </a:p>
          <a:p>
            <a:pPr indent="-311150" lvl="0" marL="457200" rtl="0" algn="l">
              <a:spcBef>
                <a:spcPts val="2400"/>
              </a:spcBef>
              <a:spcAft>
                <a:spcPts val="0"/>
              </a:spcAft>
              <a:buClr>
                <a:srgbClr val="040E13"/>
              </a:buClr>
              <a:buSzPct val="100000"/>
              <a:buFont typeface="Times New Roman"/>
              <a:buChar char="●"/>
            </a:pPr>
            <a:r>
              <a:rPr b="1" lang="en" sz="5200">
                <a:solidFill>
                  <a:srgbClr val="040E13"/>
                </a:solidFill>
                <a:highlight>
                  <a:srgbClr val="FFFFFF"/>
                </a:highlight>
                <a:latin typeface="Times New Roman"/>
                <a:ea typeface="Times New Roman"/>
                <a:cs typeface="Times New Roman"/>
                <a:sym typeface="Times New Roman"/>
              </a:rPr>
              <a:t>2020–21 FAFSA form</a:t>
            </a:r>
            <a:r>
              <a:rPr lang="en" sz="5200">
                <a:solidFill>
                  <a:srgbClr val="040E13"/>
                </a:solidFill>
                <a:highlight>
                  <a:srgbClr val="FFFFFF"/>
                </a:highlight>
                <a:latin typeface="Times New Roman"/>
                <a:ea typeface="Times New Roman"/>
                <a:cs typeface="Times New Roman"/>
                <a:sym typeface="Times New Roman"/>
              </a:rPr>
              <a:t> if you will be attending college between July 1, 2020, and June 30, 2021.</a:t>
            </a:r>
            <a:endParaRPr sz="5200">
              <a:solidFill>
                <a:srgbClr val="040E13"/>
              </a:solidFill>
              <a:highlight>
                <a:srgbClr val="FFFFFF"/>
              </a:highlight>
              <a:latin typeface="Times New Roman"/>
              <a:ea typeface="Times New Roman"/>
              <a:cs typeface="Times New Roman"/>
              <a:sym typeface="Times New Roman"/>
            </a:endParaRPr>
          </a:p>
          <a:p>
            <a:pPr indent="-311150" lvl="0" marL="457200" rtl="0" algn="l">
              <a:spcBef>
                <a:spcPts val="0"/>
              </a:spcBef>
              <a:spcAft>
                <a:spcPts val="0"/>
              </a:spcAft>
              <a:buClr>
                <a:srgbClr val="040E13"/>
              </a:buClr>
              <a:buSzPct val="100000"/>
              <a:buFont typeface="Times New Roman"/>
              <a:buChar char="●"/>
            </a:pPr>
            <a:r>
              <a:rPr b="1" lang="en" sz="5200">
                <a:solidFill>
                  <a:srgbClr val="040E13"/>
                </a:solidFill>
                <a:highlight>
                  <a:srgbClr val="FFFFFF"/>
                </a:highlight>
                <a:latin typeface="Times New Roman"/>
                <a:ea typeface="Times New Roman"/>
                <a:cs typeface="Times New Roman"/>
                <a:sym typeface="Times New Roman"/>
              </a:rPr>
              <a:t>2021-22 FAFSA form if you will be attending college between July 1, 2021, and June 30, 2022.</a:t>
            </a:r>
            <a:endParaRPr b="1" sz="5200">
              <a:solidFill>
                <a:srgbClr val="040E13"/>
              </a:solidFill>
              <a:highlight>
                <a:srgbClr val="FFFFFF"/>
              </a:highlight>
              <a:latin typeface="Times New Roman"/>
              <a:ea typeface="Times New Roman"/>
              <a:cs typeface="Times New Roman"/>
              <a:sym typeface="Times New Roman"/>
            </a:endParaRPr>
          </a:p>
          <a:p>
            <a:pPr indent="-317500" lvl="0" marL="457200" rtl="0" algn="l">
              <a:spcBef>
                <a:spcPts val="0"/>
              </a:spcBef>
              <a:spcAft>
                <a:spcPts val="0"/>
              </a:spcAft>
              <a:buClr>
                <a:srgbClr val="040E13"/>
              </a:buClr>
              <a:buSzPct val="100000"/>
              <a:buFont typeface="Times New Roman"/>
              <a:buChar char="●"/>
            </a:pPr>
            <a:r>
              <a:rPr lang="en" sz="5600">
                <a:solidFill>
                  <a:srgbClr val="040E13"/>
                </a:solidFill>
                <a:highlight>
                  <a:srgbClr val="FFFFFF"/>
                </a:highlight>
                <a:latin typeface="Times New Roman"/>
                <a:ea typeface="Times New Roman"/>
                <a:cs typeface="Times New Roman"/>
                <a:sym typeface="Times New Roman"/>
              </a:rPr>
              <a:t>Unlike the FSA ID, the save key is meant to be shared. A save key is a temporary password that allows you and your parent(s) to “pass” the FAFSA form back and forth. It also allows you to save the FAFSA form and return to it later. This is especially helpful if you and your parent are not in the same place.</a:t>
            </a:r>
            <a:endParaRPr sz="5600">
              <a:solidFill>
                <a:srgbClr val="040E13"/>
              </a:solidFill>
              <a:highlight>
                <a:srgbClr val="FFFFFF"/>
              </a:highlight>
              <a:latin typeface="Times New Roman"/>
              <a:ea typeface="Times New Roman"/>
              <a:cs typeface="Times New Roman"/>
              <a:sym typeface="Times New Roman"/>
            </a:endParaRPr>
          </a:p>
          <a:p>
            <a:pPr indent="0" lvl="0" marL="0" rtl="0" algn="l">
              <a:spcBef>
                <a:spcPts val="6800"/>
              </a:spcBef>
              <a:spcAft>
                <a:spcPts val="0"/>
              </a:spcAft>
              <a:buNone/>
            </a:pPr>
            <a:r>
              <a:t/>
            </a:r>
            <a:endParaRPr b="1" sz="4400">
              <a:solidFill>
                <a:srgbClr val="040E13"/>
              </a:solidFill>
              <a:highlight>
                <a:srgbClr val="FFFFFF"/>
              </a:highlight>
              <a:latin typeface="Times New Roman"/>
              <a:ea typeface="Times New Roman"/>
              <a:cs typeface="Times New Roman"/>
              <a:sym typeface="Times New Roman"/>
            </a:endParaRPr>
          </a:p>
          <a:p>
            <a:pPr indent="0" lvl="0" marL="0" rtl="0" algn="l">
              <a:spcBef>
                <a:spcPts val="6800"/>
              </a:spcBef>
              <a:spcAft>
                <a:spcPts val="0"/>
              </a:spcAft>
              <a:buNone/>
            </a:pPr>
            <a:r>
              <a:t/>
            </a:r>
            <a:endParaRPr b="1" sz="4400">
              <a:solidFill>
                <a:srgbClr val="040E13"/>
              </a:solidFill>
              <a:highlight>
                <a:srgbClr val="FFFFFF"/>
              </a:highlight>
              <a:latin typeface="Times New Roman"/>
              <a:ea typeface="Times New Roman"/>
              <a:cs typeface="Times New Roman"/>
              <a:sym typeface="Times New Roman"/>
            </a:endParaRPr>
          </a:p>
          <a:p>
            <a:pPr indent="0" lvl="0" marL="0" rtl="0" algn="l">
              <a:spcBef>
                <a:spcPts val="6800"/>
              </a:spcBef>
              <a:spcAft>
                <a:spcPts val="0"/>
              </a:spcAft>
              <a:buNone/>
            </a:pPr>
            <a:r>
              <a:t/>
            </a:r>
            <a:endParaRPr sz="3200">
              <a:solidFill>
                <a:srgbClr val="040E13"/>
              </a:solidFill>
              <a:highlight>
                <a:srgbClr val="FFFFFF"/>
              </a:highlight>
              <a:latin typeface="Times New Roman"/>
              <a:ea typeface="Times New Roman"/>
              <a:cs typeface="Times New Roman"/>
              <a:sym typeface="Times New Roman"/>
            </a:endParaRPr>
          </a:p>
          <a:p>
            <a:pPr indent="0" lvl="0" marL="0" rtl="0" algn="l">
              <a:spcBef>
                <a:spcPts val="6800"/>
              </a:spcBef>
              <a:spcAft>
                <a:spcPts val="12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3. Fill out the Demographics section</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400">
                <a:solidFill>
                  <a:srgbClr val="040E13"/>
                </a:solidFill>
                <a:highlight>
                  <a:srgbClr val="FFFFFF"/>
                </a:highlight>
                <a:latin typeface="Times New Roman"/>
                <a:ea typeface="Times New Roman"/>
                <a:cs typeface="Times New Roman"/>
                <a:sym typeface="Times New Roman"/>
              </a:rPr>
              <a:t>This is information such as your name, date of birth, etc. If you have completed the FAFSA form in the past or if you log into the FAFSA form with your FSA ID, a lot of your personal information will be prepopulated to save you time. Make sure you enter your personal information exactly as it appears on your Social Security card. (That’s right, no nicknames.)</a:t>
            </a:r>
            <a:endParaRPr sz="1400">
              <a:solidFill>
                <a:srgbClr val="040E13"/>
              </a:solidFill>
              <a:highlight>
                <a:srgbClr val="FFFFFF"/>
              </a:highlight>
              <a:latin typeface="Times New Roman"/>
              <a:ea typeface="Times New Roman"/>
              <a:cs typeface="Times New Roman"/>
              <a:sym typeface="Times New Roman"/>
            </a:endParaRPr>
          </a:p>
          <a:p>
            <a:pPr indent="0" lvl="0" marL="0" rtl="0" algn="l">
              <a:spcBef>
                <a:spcPts val="1200"/>
              </a:spcBef>
              <a:spcAft>
                <a:spcPts val="0"/>
              </a:spcAft>
              <a:buNone/>
            </a:pPr>
            <a:r>
              <a:t/>
            </a:r>
            <a:endParaRPr sz="1200">
              <a:solidFill>
                <a:srgbClr val="040E13"/>
              </a:solidFill>
              <a:highlight>
                <a:srgbClr val="FFFFFF"/>
              </a:highlight>
              <a:latin typeface="Times New Roman"/>
              <a:ea typeface="Times New Roman"/>
              <a:cs typeface="Times New Roman"/>
              <a:sym typeface="Times New Roman"/>
            </a:endParaRPr>
          </a:p>
          <a:p>
            <a:pPr indent="0" lvl="0" marL="0" rtl="0" algn="l">
              <a:spcBef>
                <a:spcPts val="1200"/>
              </a:spcBef>
              <a:spcAft>
                <a:spcPts val="1200"/>
              </a:spcAft>
              <a:buNone/>
            </a:pPr>
            <a:r>
              <a:rPr lang="en" sz="1200">
                <a:solidFill>
                  <a:srgbClr val="040E13"/>
                </a:solidFill>
                <a:highlight>
                  <a:srgbClr val="FFFFFF"/>
                </a:highlight>
                <a:latin typeface="Times New Roman"/>
                <a:ea typeface="Times New Roman"/>
                <a:cs typeface="Times New Roman"/>
                <a:sym typeface="Times New Roman"/>
              </a:rPr>
              <a:t>Remember that the FAFSA form is the student’s application, not yours. When the FAFSA form says “you” or “your,” it’s referring to the student (unless otherwise noted). Pay attention to whether you’re being asked for student or parent information.</a:t>
            </a:r>
            <a:endParaRPr sz="1400">
              <a:solidFill>
                <a:srgbClr val="040E13"/>
              </a:solidFill>
              <a:highlight>
                <a:srgbClr val="FFFFFF"/>
              </a:highlight>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4. List the </a:t>
            </a:r>
            <a:r>
              <a:rPr lang="en"/>
              <a:t>schools to which you want FASFA to be sent to</a:t>
            </a:r>
            <a:endParaRPr/>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600">
                <a:solidFill>
                  <a:srgbClr val="040E13"/>
                </a:solidFill>
                <a:highlight>
                  <a:srgbClr val="FFFFFF"/>
                </a:highlight>
                <a:latin typeface="Times New Roman"/>
                <a:ea typeface="Times New Roman"/>
                <a:cs typeface="Times New Roman"/>
                <a:sym typeface="Times New Roman"/>
              </a:rPr>
              <a:t>In the School Selection section, </a:t>
            </a:r>
            <a:r>
              <a:rPr b="1" lang="en" sz="1600">
                <a:solidFill>
                  <a:srgbClr val="040E13"/>
                </a:solidFill>
                <a:highlight>
                  <a:srgbClr val="FFFFFF"/>
                </a:highlight>
                <a:latin typeface="Times New Roman"/>
                <a:ea typeface="Times New Roman"/>
                <a:cs typeface="Times New Roman"/>
                <a:sym typeface="Times New Roman"/>
              </a:rPr>
              <a:t>add every school you’re considering, even if you haven’t applied or been accepted yet</a:t>
            </a:r>
            <a:r>
              <a:rPr lang="en" sz="1600">
                <a:solidFill>
                  <a:srgbClr val="040E13"/>
                </a:solidFill>
                <a:highlight>
                  <a:srgbClr val="FFFFFF"/>
                </a:highlight>
                <a:latin typeface="Times New Roman"/>
                <a:ea typeface="Times New Roman"/>
                <a:cs typeface="Times New Roman"/>
                <a:sym typeface="Times New Roman"/>
              </a:rPr>
              <a:t>. It doesn’t hurt your application to add more schools; colleges can’t see the other schools you’ve added. In fact, you don’t even have to remove schools if you later decide not to apply or attend. If you don’t end up applying or getting accepted to a school, the school can just disregard your FAFSA form. But, you can remove schools at any time to make room for new schools. You can add up to 10 schools at a time. </a:t>
            </a:r>
            <a:r>
              <a:rPr lang="en" sz="1600">
                <a:solidFill>
                  <a:srgbClr val="1A729F"/>
                </a:solidFill>
                <a:highlight>
                  <a:srgbClr val="FFFFFF"/>
                </a:highlight>
                <a:uFill>
                  <a:noFill/>
                </a:uFill>
                <a:latin typeface="Times New Roman"/>
                <a:ea typeface="Times New Roman"/>
                <a:cs typeface="Times New Roman"/>
                <a:sym typeface="Times New Roman"/>
                <a:hlinkClick r:id="rId3">
                  <a:extLst>
                    <a:ext uri="{A12FA001-AC4F-418D-AE19-62706E023703}">
                      <ahyp:hlinkClr val="tx"/>
                    </a:ext>
                  </a:extLst>
                </a:hlinkClick>
              </a:rPr>
              <a:t>If you’re applying to more than 10 schools, here’s what you should do</a:t>
            </a:r>
            <a:r>
              <a:rPr lang="en" sz="1600">
                <a:solidFill>
                  <a:srgbClr val="040E13"/>
                </a:solidFill>
                <a:highlight>
                  <a:srgbClr val="FFFFFF"/>
                </a:highlight>
                <a:latin typeface="Times New Roman"/>
                <a:ea typeface="Times New Roman"/>
                <a:cs typeface="Times New Roman"/>
                <a:sym typeface="Times New Roman"/>
              </a:rPr>
              <a:t>.</a:t>
            </a:r>
            <a:endParaRPr sz="2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5. Answer the Dependency Status </a:t>
            </a:r>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700">
                <a:solidFill>
                  <a:srgbClr val="040E13"/>
                </a:solidFill>
                <a:highlight>
                  <a:srgbClr val="FFFFFF"/>
                </a:highlight>
                <a:latin typeface="Times New Roman"/>
                <a:ea typeface="Times New Roman"/>
                <a:cs typeface="Times New Roman"/>
                <a:sym typeface="Times New Roman"/>
              </a:rPr>
              <a:t>In the dependency status section, you’ll be asked a </a:t>
            </a:r>
            <a:r>
              <a:rPr lang="en" sz="1700">
                <a:solidFill>
                  <a:srgbClr val="1A729F"/>
                </a:solidFill>
                <a:highlight>
                  <a:srgbClr val="FFFFFF"/>
                </a:highlight>
                <a:uFill>
                  <a:noFill/>
                </a:uFill>
                <a:latin typeface="Times New Roman"/>
                <a:ea typeface="Times New Roman"/>
                <a:cs typeface="Times New Roman"/>
                <a:sym typeface="Times New Roman"/>
                <a:hlinkClick r:id="rId3">
                  <a:extLst>
                    <a:ext uri="{A12FA001-AC4F-418D-AE19-62706E023703}">
                      <ahyp:hlinkClr val="tx"/>
                    </a:ext>
                  </a:extLst>
                </a:hlinkClick>
              </a:rPr>
              <a:t>series of specific questions</a:t>
            </a:r>
            <a:r>
              <a:rPr lang="en" sz="1700">
                <a:solidFill>
                  <a:srgbClr val="040E13"/>
                </a:solidFill>
                <a:highlight>
                  <a:srgbClr val="FFFFFF"/>
                </a:highlight>
                <a:latin typeface="Times New Roman"/>
                <a:ea typeface="Times New Roman"/>
                <a:cs typeface="Times New Roman"/>
                <a:sym typeface="Times New Roman"/>
              </a:rPr>
              <a:t> to determine whether you are required to provide parent information on the FAFSA form. The dependency guidelines are set by Congress and are different from those used by the Internal Revenue Service (IRS). Even if you live on your own, support yourself, and file taxes on your own, you may still be considered a dependent student for federal student aid purposes. If you are determined to be a dependent student, you’ll be required to report information about your parent(s). If you’re determined to be an independent student, you won’t have to provide parent information and you can skip the next step.</a:t>
            </a:r>
            <a:endParaRPr sz="23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6. Fill out Parent demographics section</a:t>
            </a:r>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1900">
                <a:solidFill>
                  <a:srgbClr val="040E13"/>
                </a:solidFill>
                <a:highlight>
                  <a:srgbClr val="FFFFFF"/>
                </a:highlight>
                <a:latin typeface="Times New Roman"/>
                <a:ea typeface="Times New Roman"/>
                <a:cs typeface="Times New Roman"/>
                <a:sym typeface="Times New Roman"/>
              </a:rPr>
              <a:t>This is where your parent(s) will provide basic demographic information. Remember that it doesn’t matter if you don’t live with your parent(s); you still must report information about them if you were determined to be a dependent student in the step above.</a:t>
            </a:r>
            <a:endParaRPr sz="2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7. Supply your </a:t>
            </a:r>
            <a:r>
              <a:rPr lang="en"/>
              <a:t>financial</a:t>
            </a:r>
            <a:r>
              <a:rPr lang="en"/>
              <a:t> information </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Clr>
                <a:schemeClr val="dk1"/>
              </a:buClr>
              <a:buSzPts val="1100"/>
              <a:buFont typeface="Arial"/>
              <a:buNone/>
            </a:pPr>
            <a:r>
              <a:rPr lang="en" sz="1600">
                <a:solidFill>
                  <a:srgbClr val="040E13"/>
                </a:solidFill>
                <a:highlight>
                  <a:srgbClr val="FFFFFF"/>
                </a:highlight>
                <a:latin typeface="Times New Roman"/>
                <a:ea typeface="Times New Roman"/>
                <a:cs typeface="Times New Roman"/>
                <a:sym typeface="Times New Roman"/>
              </a:rPr>
              <a:t>Here is where you and your parent(s) (if applicable) will provide your financial information. This step is incredibly simple if you use the IRS Data Retrieval Tool (DRT). The IRS DRT allows you to import your IRS tax information into the FAFSA form with just a few clicks. Using this tool also may reduce the amount of paperwork you need to provide to your school. So if you’re eligible, use it!</a:t>
            </a:r>
            <a:endParaRPr sz="1600">
              <a:solidFill>
                <a:srgbClr val="040E13"/>
              </a:solidFill>
              <a:highlight>
                <a:srgbClr val="FFFFFF"/>
              </a:highlight>
              <a:latin typeface="Times New Roman"/>
              <a:ea typeface="Times New Roman"/>
              <a:cs typeface="Times New Roman"/>
              <a:sym typeface="Times New Roman"/>
            </a:endParaRPr>
          </a:p>
          <a:p>
            <a:pPr indent="0" lvl="0" marL="0" rtl="0" algn="l">
              <a:spcBef>
                <a:spcPts val="2400"/>
              </a:spcBef>
              <a:spcAft>
                <a:spcPts val="0"/>
              </a:spcAft>
              <a:buClr>
                <a:schemeClr val="dk1"/>
              </a:buClr>
              <a:buSzPts val="1100"/>
              <a:buFont typeface="Arial"/>
              <a:buNone/>
            </a:pPr>
            <a:r>
              <a:t/>
            </a:r>
            <a:endParaRPr sz="1100">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8. Sign and Submit your FASFA</a:t>
            </a:r>
            <a:endParaRPr/>
          </a:p>
        </p:txBody>
      </p:sp>
      <p:sp>
        <p:nvSpPr>
          <p:cNvPr id="97" name="Google Shape;97;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25000" lnSpcReduction="20000"/>
          </a:bodyPr>
          <a:lstStyle/>
          <a:p>
            <a:pPr indent="0" lvl="0" marL="0" rtl="0" algn="l">
              <a:lnSpc>
                <a:spcPct val="150000"/>
              </a:lnSpc>
              <a:spcBef>
                <a:spcPts val="0"/>
              </a:spcBef>
              <a:spcAft>
                <a:spcPts val="0"/>
              </a:spcAft>
              <a:buClr>
                <a:schemeClr val="dk1"/>
              </a:buClr>
              <a:buSzPts val="275"/>
              <a:buFont typeface="Arial"/>
              <a:buNone/>
            </a:pPr>
            <a:r>
              <a:rPr lang="en" sz="4581">
                <a:solidFill>
                  <a:srgbClr val="040E13"/>
                </a:solidFill>
                <a:highlight>
                  <a:srgbClr val="FFFFFF"/>
                </a:highlight>
                <a:latin typeface="Times New Roman"/>
                <a:ea typeface="Times New Roman"/>
                <a:cs typeface="Times New Roman"/>
                <a:sym typeface="Times New Roman"/>
              </a:rPr>
              <a:t>You’re not finished with the FAFSA form until you (and your parent, if you’re a dependent student) sign it. The quickest and easiest way to sign your FAFSA form is online with your FSA ID.</a:t>
            </a:r>
            <a:endParaRPr sz="4581">
              <a:solidFill>
                <a:srgbClr val="040E13"/>
              </a:solidFill>
              <a:highlight>
                <a:srgbClr val="FFFFFF"/>
              </a:highlight>
              <a:latin typeface="Times New Roman"/>
              <a:ea typeface="Times New Roman"/>
              <a:cs typeface="Times New Roman"/>
              <a:sym typeface="Times New Roman"/>
            </a:endParaRPr>
          </a:p>
          <a:p>
            <a:pPr indent="0" lvl="0" marL="0" rtl="0" algn="l">
              <a:lnSpc>
                <a:spcPct val="150000"/>
              </a:lnSpc>
              <a:spcBef>
                <a:spcPts val="2400"/>
              </a:spcBef>
              <a:spcAft>
                <a:spcPts val="0"/>
              </a:spcAft>
              <a:buNone/>
            </a:pPr>
            <a:r>
              <a:rPr b="1" lang="en" sz="4581">
                <a:solidFill>
                  <a:srgbClr val="040E13"/>
                </a:solidFill>
                <a:highlight>
                  <a:srgbClr val="FFFFFF"/>
                </a:highlight>
                <a:latin typeface="Times New Roman"/>
                <a:ea typeface="Times New Roman"/>
                <a:cs typeface="Times New Roman"/>
                <a:sym typeface="Times New Roman"/>
              </a:rPr>
              <a:t>Note:</a:t>
            </a:r>
            <a:r>
              <a:rPr lang="en" sz="4581">
                <a:solidFill>
                  <a:srgbClr val="040E13"/>
                </a:solidFill>
                <a:highlight>
                  <a:srgbClr val="FFFFFF"/>
                </a:highlight>
                <a:latin typeface="Times New Roman"/>
                <a:ea typeface="Times New Roman"/>
                <a:cs typeface="Times New Roman"/>
                <a:sym typeface="Times New Roman"/>
              </a:rPr>
              <a:t> If you (the student) logged in to the FAFSA form with your FSA ID at the beginning, you won’t need to provide it again on this page. But, if you’re a dependent student, your parent will still need to sign before you can completely submit.</a:t>
            </a:r>
            <a:endParaRPr sz="4581">
              <a:solidFill>
                <a:srgbClr val="040E13"/>
              </a:solidFill>
              <a:highlight>
                <a:srgbClr val="FFFFFF"/>
              </a:highlight>
              <a:latin typeface="Times New Roman"/>
              <a:ea typeface="Times New Roman"/>
              <a:cs typeface="Times New Roman"/>
              <a:sym typeface="Times New Roman"/>
            </a:endParaRPr>
          </a:p>
          <a:p>
            <a:pPr indent="-296358" lvl="0" marL="457200" rtl="0" algn="l">
              <a:spcBef>
                <a:spcPts val="2400"/>
              </a:spcBef>
              <a:spcAft>
                <a:spcPts val="0"/>
              </a:spcAft>
              <a:buClr>
                <a:srgbClr val="040E13"/>
              </a:buClr>
              <a:buSzPct val="100000"/>
              <a:buFont typeface="Times New Roman"/>
              <a:buChar char="●"/>
            </a:pPr>
            <a:r>
              <a:rPr lang="en" sz="4268">
                <a:solidFill>
                  <a:srgbClr val="040E13"/>
                </a:solidFill>
                <a:highlight>
                  <a:srgbClr val="FFFFFF"/>
                </a:highlight>
                <a:latin typeface="Times New Roman"/>
                <a:ea typeface="Times New Roman"/>
                <a:cs typeface="Times New Roman"/>
                <a:sym typeface="Times New Roman"/>
              </a:rPr>
              <a:t>If you or your parent forgot your FSA ID username or password, you can </a:t>
            </a:r>
            <a:r>
              <a:rPr lang="en" sz="4268">
                <a:solidFill>
                  <a:srgbClr val="237AA7"/>
                </a:solidFill>
                <a:highlight>
                  <a:srgbClr val="FFFFFF"/>
                </a:highlight>
                <a:uFill>
                  <a:noFill/>
                </a:uFill>
                <a:latin typeface="Times New Roman"/>
                <a:ea typeface="Times New Roman"/>
                <a:cs typeface="Times New Roman"/>
                <a:sym typeface="Times New Roman"/>
                <a:hlinkClick r:id="rId3">
                  <a:extLst>
                    <a:ext uri="{A12FA001-AC4F-418D-AE19-62706E023703}">
                      <ahyp:hlinkClr val="tx"/>
                    </a:ext>
                  </a:extLst>
                </a:hlinkClick>
              </a:rPr>
              <a:t>retrieve it</a:t>
            </a:r>
            <a:r>
              <a:rPr lang="en" sz="4268">
                <a:solidFill>
                  <a:srgbClr val="040E13"/>
                </a:solidFill>
                <a:highlight>
                  <a:srgbClr val="FFFFFF"/>
                </a:highlight>
                <a:latin typeface="Times New Roman"/>
                <a:ea typeface="Times New Roman"/>
                <a:cs typeface="Times New Roman"/>
                <a:sym typeface="Times New Roman"/>
              </a:rPr>
              <a:t>.</a:t>
            </a:r>
            <a:endParaRPr sz="4268">
              <a:solidFill>
                <a:srgbClr val="040E13"/>
              </a:solidFill>
              <a:highlight>
                <a:srgbClr val="FFFFFF"/>
              </a:highlight>
              <a:latin typeface="Times New Roman"/>
              <a:ea typeface="Times New Roman"/>
              <a:cs typeface="Times New Roman"/>
              <a:sym typeface="Times New Roman"/>
            </a:endParaRPr>
          </a:p>
          <a:p>
            <a:pPr indent="-296358" lvl="0" marL="457200" rtl="0" algn="l">
              <a:spcBef>
                <a:spcPts val="0"/>
              </a:spcBef>
              <a:spcAft>
                <a:spcPts val="0"/>
              </a:spcAft>
              <a:buClr>
                <a:srgbClr val="040E13"/>
              </a:buClr>
              <a:buSzPct val="100000"/>
              <a:buFont typeface="Times New Roman"/>
              <a:buChar char="●"/>
            </a:pPr>
            <a:r>
              <a:rPr lang="en" sz="4268">
                <a:solidFill>
                  <a:srgbClr val="040E13"/>
                </a:solidFill>
                <a:highlight>
                  <a:srgbClr val="FFFFFF"/>
                </a:highlight>
                <a:latin typeface="Times New Roman"/>
                <a:ea typeface="Times New Roman"/>
                <a:cs typeface="Times New Roman"/>
                <a:sym typeface="Times New Roman"/>
              </a:rPr>
              <a:t>Make sure you and your parent don’t mix up your FSA IDs. This is one of the most common errors we see, and why it’s extremely important for each person to create his or her own FSA ID and not share it with anyone.</a:t>
            </a:r>
            <a:endParaRPr sz="4268">
              <a:solidFill>
                <a:srgbClr val="040E13"/>
              </a:solidFill>
              <a:highlight>
                <a:srgbClr val="FFFFFF"/>
              </a:highlight>
              <a:latin typeface="Times New Roman"/>
              <a:ea typeface="Times New Roman"/>
              <a:cs typeface="Times New Roman"/>
              <a:sym typeface="Times New Roman"/>
            </a:endParaRPr>
          </a:p>
          <a:p>
            <a:pPr indent="-296358" lvl="0" marL="457200" rtl="0" algn="l">
              <a:spcBef>
                <a:spcPts val="0"/>
              </a:spcBef>
              <a:spcAft>
                <a:spcPts val="0"/>
              </a:spcAft>
              <a:buClr>
                <a:srgbClr val="040E13"/>
              </a:buClr>
              <a:buSzPct val="100000"/>
              <a:buFont typeface="Times New Roman"/>
              <a:buChar char="●"/>
            </a:pPr>
            <a:r>
              <a:rPr lang="en" sz="4268">
                <a:solidFill>
                  <a:srgbClr val="040E13"/>
                </a:solidFill>
                <a:highlight>
                  <a:srgbClr val="FFFFFF"/>
                </a:highlight>
                <a:latin typeface="Times New Roman"/>
                <a:ea typeface="Times New Roman"/>
                <a:cs typeface="Times New Roman"/>
                <a:sym typeface="Times New Roman"/>
              </a:rPr>
              <a:t>Make sure the parent who is using his or her FSA ID to sign the FAFSA form chooses the right parent number from the drop-down menu. If your parent doesn’t remember whether he or she was listed as Parent 1 or Parent 2, he or she can go back to the parent demographics section to check.</a:t>
            </a:r>
            <a:endParaRPr sz="4268">
              <a:solidFill>
                <a:srgbClr val="040E13"/>
              </a:solidFill>
              <a:highlight>
                <a:srgbClr val="FFFFFF"/>
              </a:highlight>
              <a:latin typeface="Times New Roman"/>
              <a:ea typeface="Times New Roman"/>
              <a:cs typeface="Times New Roman"/>
              <a:sym typeface="Times New Roman"/>
            </a:endParaRPr>
          </a:p>
          <a:p>
            <a:pPr indent="-296358" lvl="0" marL="457200" rtl="0" algn="l">
              <a:spcBef>
                <a:spcPts val="0"/>
              </a:spcBef>
              <a:spcAft>
                <a:spcPts val="0"/>
              </a:spcAft>
              <a:buClr>
                <a:srgbClr val="040E13"/>
              </a:buClr>
              <a:buSzPct val="100000"/>
              <a:buFont typeface="Times New Roman"/>
              <a:buChar char="●"/>
            </a:pPr>
            <a:r>
              <a:rPr lang="en" sz="4268">
                <a:solidFill>
                  <a:srgbClr val="237AA7"/>
                </a:solidFill>
                <a:highlight>
                  <a:srgbClr val="FFFFFF"/>
                </a:highlight>
                <a:uFill>
                  <a:noFill/>
                </a:uFill>
                <a:latin typeface="Times New Roman"/>
                <a:ea typeface="Times New Roman"/>
                <a:cs typeface="Times New Roman"/>
                <a:sym typeface="Times New Roman"/>
                <a:hlinkClick r:id="rId4">
                  <a:extLst>
                    <a:ext uri="{A12FA001-AC4F-418D-AE19-62706E023703}">
                      <ahyp:hlinkClr val="tx"/>
                    </a:ext>
                  </a:extLst>
                </a:hlinkClick>
              </a:rPr>
              <a:t>Here’s what you should do if you get an error saying that your FSA ID information doesn’t match the information provided on the FAFSA form</a:t>
            </a:r>
            <a:r>
              <a:rPr lang="en" sz="4268">
                <a:solidFill>
                  <a:srgbClr val="040E13"/>
                </a:solidFill>
                <a:highlight>
                  <a:srgbClr val="FFFFFF"/>
                </a:highlight>
                <a:latin typeface="Times New Roman"/>
                <a:ea typeface="Times New Roman"/>
                <a:cs typeface="Times New Roman"/>
                <a:sym typeface="Times New Roman"/>
              </a:rPr>
              <a:t>.</a:t>
            </a:r>
            <a:endParaRPr sz="4268">
              <a:solidFill>
                <a:srgbClr val="040E13"/>
              </a:solidFill>
              <a:highlight>
                <a:srgbClr val="FFFFFF"/>
              </a:highlight>
              <a:latin typeface="Times New Roman"/>
              <a:ea typeface="Times New Roman"/>
              <a:cs typeface="Times New Roman"/>
              <a:sym typeface="Times New Roman"/>
            </a:endParaRPr>
          </a:p>
          <a:p>
            <a:pPr indent="-296358" lvl="0" marL="457200" rtl="0" algn="l">
              <a:spcBef>
                <a:spcPts val="0"/>
              </a:spcBef>
              <a:spcAft>
                <a:spcPts val="0"/>
              </a:spcAft>
              <a:buClr>
                <a:srgbClr val="040E13"/>
              </a:buClr>
              <a:buSzPct val="100000"/>
              <a:buFont typeface="Times New Roman"/>
              <a:buChar char="●"/>
            </a:pPr>
            <a:r>
              <a:rPr lang="en" sz="4268">
                <a:solidFill>
                  <a:srgbClr val="040E13"/>
                </a:solidFill>
                <a:highlight>
                  <a:srgbClr val="FFFFFF"/>
                </a:highlight>
                <a:latin typeface="Times New Roman"/>
                <a:ea typeface="Times New Roman"/>
                <a:cs typeface="Times New Roman"/>
                <a:sym typeface="Times New Roman"/>
              </a:rPr>
              <a:t>If you have siblings, your parent can use the same FSA ID to sign FAFSA forms for all of his or her children. Your parent can also transfer his or her information into your sibling’s application by choosing the option provided on the FAFSA confirmation page.</a:t>
            </a:r>
            <a:endParaRPr sz="4268">
              <a:solidFill>
                <a:srgbClr val="040E13"/>
              </a:solidFill>
              <a:highlight>
                <a:srgbClr val="FFFFFF"/>
              </a:highlight>
              <a:latin typeface="Times New Roman"/>
              <a:ea typeface="Times New Roman"/>
              <a:cs typeface="Times New Roman"/>
              <a:sym typeface="Times New Roman"/>
            </a:endParaRPr>
          </a:p>
          <a:p>
            <a:pPr indent="0" lvl="0" marL="0" rtl="0" algn="l">
              <a:spcBef>
                <a:spcPts val="680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